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56" r:id="rId3"/>
    <p:sldId id="31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3" d="100"/>
          <a:sy n="113" d="100"/>
        </p:scale>
        <p:origin x="-1488" y="-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5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5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68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03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76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58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50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95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18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6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7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71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E4FD636-DD36-4268-B47D-A21BFFF92BFE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434054-E01D-4324-8DA9-B34578B9ABB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7" y="4698243"/>
            <a:ext cx="248761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1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6.wdp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7.wdp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5.wdp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1.wdp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堆 疊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zh-TW" dirty="0" smtClean="0"/>
              <a:t>Chapter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44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函數的呼叫與返回的處理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4" y="2192779"/>
            <a:ext cx="7953375" cy="218598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4" y="2031690"/>
            <a:ext cx="6619875" cy="204311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707654"/>
            <a:ext cx="6724650" cy="2607469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當程式語言並未提供某種資料結構時，使用者必須自行設計與</a:t>
            </a:r>
            <a:r>
              <a:rPr lang="zh-TW" altLang="en-US" b="1" dirty="0" smtClean="0"/>
              <a:t>實作</a:t>
            </a:r>
            <a:r>
              <a:rPr lang="zh-TW" altLang="en-US" dirty="0" smtClean="0"/>
              <a:t> </a:t>
            </a:r>
            <a:r>
              <a:rPr lang="en-US" altLang="zh-TW" dirty="0"/>
              <a:t>(implement)</a:t>
            </a:r>
            <a:r>
              <a:rPr lang="zh-TW" altLang="en-US" dirty="0"/>
              <a:t>，一般將資料結構設計為一種</a:t>
            </a:r>
            <a:r>
              <a:rPr lang="zh-TW" altLang="en-US" b="1" dirty="0"/>
              <a:t>抽象資料型態 </a:t>
            </a:r>
            <a:r>
              <a:rPr lang="en-US" altLang="zh-TW" b="1" dirty="0"/>
              <a:t>(</a:t>
            </a:r>
            <a:r>
              <a:rPr lang="en-US" altLang="zh-TW" b="1" dirty="0" smtClean="0"/>
              <a:t>Abstract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Data </a:t>
            </a:r>
            <a:r>
              <a:rPr lang="en-US" altLang="zh-TW" b="1" dirty="0"/>
              <a:t>Type, ADT)</a:t>
            </a:r>
            <a:r>
              <a:rPr lang="zh-TW" altLang="en-US" dirty="0"/>
              <a:t>，設計時只需說明資料種類及其運算，對於實作</a:t>
            </a:r>
            <a:r>
              <a:rPr lang="zh-TW" altLang="en-US" dirty="0" smtClean="0"/>
              <a:t>細節則</a:t>
            </a:r>
            <a:r>
              <a:rPr lang="zh-TW" altLang="en-US" dirty="0"/>
              <a:t>加以隱藏。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4" y="2625756"/>
            <a:ext cx="7610475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2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此外，若是需要檢查堆疊是否滿了、檢查堆疊是否空了，則也</a:t>
            </a:r>
            <a:r>
              <a:rPr lang="zh-TW" altLang="en-US" dirty="0" smtClean="0"/>
              <a:t>可以</a:t>
            </a:r>
            <a:r>
              <a:rPr lang="zh-TW" altLang="en-US" dirty="0"/>
              <a:t>一起寫入</a:t>
            </a:r>
            <a:r>
              <a:rPr lang="en-US" altLang="zh-TW" dirty="0"/>
              <a:t>ADT </a:t>
            </a:r>
            <a:r>
              <a:rPr lang="zh-TW" altLang="en-US" dirty="0"/>
              <a:t>的規格內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實作堆疊最簡單的方法是利用一維陣列。假設堆疊內的資料是</a:t>
            </a:r>
            <a:r>
              <a:rPr lang="zh-TW" altLang="en-US" dirty="0" smtClean="0"/>
              <a:t>整數</a:t>
            </a:r>
            <a:r>
              <a:rPr lang="zh-TW" altLang="en-US" dirty="0"/>
              <a:t>，且堆疊的最大容量是</a:t>
            </a:r>
            <a:r>
              <a:rPr lang="en-US" altLang="zh-TW" dirty="0"/>
              <a:t>100</a:t>
            </a:r>
            <a:r>
              <a:rPr lang="zh-TW" altLang="en-US" dirty="0"/>
              <a:t>，則陣列堆疊可宣告如下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此外必須宣告一個變數記錄堆疊最頂端的索引值，變數宣告如下：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03798"/>
            <a:ext cx="7010400" cy="69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4233059"/>
            <a:ext cx="7067550" cy="47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1599642"/>
            <a:ext cx="7858125" cy="317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4" y="1869673"/>
            <a:ext cx="7419975" cy="187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3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53648"/>
            <a:ext cx="86868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6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491630"/>
            <a:ext cx="6153150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3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" y="1707654"/>
            <a:ext cx="71723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3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趣味思考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1" dirty="0"/>
              <a:t>八個皇后 </a:t>
            </a:r>
            <a:r>
              <a:rPr lang="en-US" altLang="zh-TW" b="1" dirty="0"/>
              <a:t>(eight queen)</a:t>
            </a:r>
          </a:p>
          <a:p>
            <a:pPr lvl="1"/>
            <a:r>
              <a:rPr lang="zh-TW" altLang="en-US" dirty="0"/>
              <a:t>西洋棋中的皇后可以直線或</a:t>
            </a:r>
            <a:r>
              <a:rPr lang="zh-TW" altLang="en-US" dirty="0" smtClean="0"/>
              <a:t>斜線前進</a:t>
            </a:r>
            <a:r>
              <a:rPr lang="zh-TW" altLang="en-US" dirty="0"/>
              <a:t>，遇到的棋子會被吃掉，</a:t>
            </a:r>
            <a:r>
              <a:rPr lang="zh-TW" altLang="en-US" dirty="0" smtClean="0"/>
              <a:t>如果</a:t>
            </a:r>
            <a:r>
              <a:rPr lang="zh-TW" altLang="en-US" dirty="0"/>
              <a:t>在</a:t>
            </a:r>
            <a:r>
              <a:rPr lang="en-US" altLang="zh-TW" dirty="0"/>
              <a:t>8×8 </a:t>
            </a:r>
            <a:r>
              <a:rPr lang="zh-TW" altLang="en-US" dirty="0"/>
              <a:t>的西洋棋盤上放八個</a:t>
            </a:r>
            <a:r>
              <a:rPr lang="zh-TW" altLang="en-US" dirty="0" smtClean="0"/>
              <a:t>皇后</a:t>
            </a:r>
            <a:r>
              <a:rPr lang="zh-TW" altLang="en-US" dirty="0"/>
              <a:t>，則這八個皇后要如何安置</a:t>
            </a:r>
            <a:r>
              <a:rPr lang="zh-TW" altLang="en-US" dirty="0" smtClean="0"/>
              <a:t>才能</a:t>
            </a:r>
            <a:r>
              <a:rPr lang="zh-TW" altLang="en-US" dirty="0"/>
              <a:t>相安無事？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679762"/>
            <a:ext cx="2990850" cy="227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6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437624"/>
            <a:ext cx="6172200" cy="350043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4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因此加入資料</a:t>
            </a:r>
            <a:r>
              <a:rPr lang="en-US" altLang="zh-TW" dirty="0"/>
              <a:t>d </a:t>
            </a:r>
            <a:r>
              <a:rPr lang="zh-TW" altLang="en-US" dirty="0"/>
              <a:t>的程式片斷為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亦可寫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因此</a:t>
            </a:r>
            <a:r>
              <a:rPr lang="zh-TW" altLang="en-US" dirty="0"/>
              <a:t>加入資料</a:t>
            </a:r>
            <a:r>
              <a:rPr lang="en-US" altLang="zh-TW" dirty="0"/>
              <a:t>d </a:t>
            </a:r>
            <a:r>
              <a:rPr lang="zh-TW" altLang="en-US" dirty="0"/>
              <a:t>於堆疊的</a:t>
            </a:r>
            <a:r>
              <a:rPr lang="en-US" altLang="zh-TW" dirty="0"/>
              <a:t>push() </a:t>
            </a:r>
            <a:r>
              <a:rPr lang="zh-TW" altLang="en-US" dirty="0"/>
              <a:t>函數可簡述如下：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869673"/>
            <a:ext cx="2381250" cy="53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9" y="2846785"/>
            <a:ext cx="2562225" cy="43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push() </a:t>
            </a:r>
            <a:r>
              <a:rPr lang="zh-TW" altLang="en-US" dirty="0"/>
              <a:t>函數之程式如下：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761660"/>
            <a:ext cx="748665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6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89485"/>
            <a:ext cx="7048500" cy="196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7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於堆疊內刪除頂端資料時，必須將頂端資料傳回，且目前之</a:t>
            </a:r>
            <a:r>
              <a:rPr lang="zh-TW" altLang="en-US" dirty="0" smtClean="0"/>
              <a:t>頂端內容</a:t>
            </a:r>
            <a:r>
              <a:rPr lang="zh-TW" altLang="en-US" dirty="0"/>
              <a:t>實際上不必清除，只需將</a:t>
            </a:r>
            <a:r>
              <a:rPr lang="en-US" altLang="zh-TW" dirty="0"/>
              <a:t>top </a:t>
            </a:r>
            <a:r>
              <a:rPr lang="zh-TW" altLang="en-US" dirty="0"/>
              <a:t>值減一即可，如圖</a:t>
            </a:r>
            <a:r>
              <a:rPr lang="en-US" altLang="zh-TW" dirty="0"/>
              <a:t>3-5 </a:t>
            </a:r>
            <a:r>
              <a:rPr lang="zh-TW" altLang="en-US" dirty="0"/>
              <a:t>所示。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1167594"/>
            <a:ext cx="6791325" cy="3636169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1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則程式片斷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因此</a:t>
            </a:r>
            <a:r>
              <a:rPr lang="zh-TW" altLang="en-US" dirty="0"/>
              <a:t>刪除堆疊頂端資料之</a:t>
            </a:r>
            <a:r>
              <a:rPr lang="en-US" altLang="zh-TW" dirty="0"/>
              <a:t>pop() </a:t>
            </a:r>
            <a:r>
              <a:rPr lang="zh-TW" altLang="en-US" dirty="0"/>
              <a:t>函數簡述如下：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869672"/>
            <a:ext cx="3238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3111810"/>
            <a:ext cx="7572375" cy="137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4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pop() </a:t>
            </a:r>
            <a:r>
              <a:rPr lang="zh-TW" altLang="en-US" dirty="0"/>
              <a:t>函數之程式如下：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977684"/>
            <a:ext cx="6953250" cy="195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0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599642"/>
            <a:ext cx="7677150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7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1653648"/>
            <a:ext cx="6791325" cy="206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4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1653648"/>
            <a:ext cx="8505825" cy="249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8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1" dirty="0"/>
              <a:t>堆疊</a:t>
            </a:r>
            <a:r>
              <a:rPr lang="zh-TW" altLang="en-US" dirty="0"/>
              <a:t> </a:t>
            </a:r>
            <a:r>
              <a:rPr lang="en-US" altLang="zh-TW" dirty="0"/>
              <a:t>(stack) </a:t>
            </a:r>
            <a:r>
              <a:rPr lang="zh-TW" altLang="en-US" dirty="0"/>
              <a:t>是一個</a:t>
            </a:r>
            <a:r>
              <a:rPr lang="zh-TW" altLang="en-US" b="1" dirty="0"/>
              <a:t>後進先出</a:t>
            </a:r>
            <a:r>
              <a:rPr lang="zh-TW" altLang="en-US" dirty="0"/>
              <a:t> </a:t>
            </a:r>
            <a:r>
              <a:rPr lang="en-US" altLang="zh-TW" dirty="0"/>
              <a:t>(Last In First Out, LIFO) </a:t>
            </a:r>
            <a:r>
              <a:rPr lang="zh-TW" altLang="en-US" dirty="0"/>
              <a:t>的有序</a:t>
            </a:r>
            <a:r>
              <a:rPr lang="zh-TW" altLang="en-US" dirty="0" smtClean="0"/>
              <a:t>串列</a:t>
            </a:r>
            <a:endParaRPr lang="en-US" altLang="zh-TW" dirty="0"/>
          </a:p>
          <a:p>
            <a:r>
              <a:rPr lang="zh-TW" altLang="en-US" dirty="0" smtClean="0"/>
              <a:t>資料</a:t>
            </a:r>
            <a:r>
              <a:rPr lang="zh-TW" altLang="en-US" dirty="0"/>
              <a:t>的加入與刪除僅在串列的一端</a:t>
            </a:r>
            <a:r>
              <a:rPr lang="zh-TW" altLang="en-US" dirty="0" smtClean="0"/>
              <a:t>進行</a:t>
            </a:r>
            <a:endParaRPr lang="en-US" altLang="zh-TW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端稱為</a:t>
            </a:r>
            <a:r>
              <a:rPr lang="zh-TW" altLang="en-US" b="1" dirty="0"/>
              <a:t>頂端</a:t>
            </a:r>
            <a:r>
              <a:rPr lang="zh-TW" altLang="en-US" dirty="0"/>
              <a:t> </a:t>
            </a:r>
            <a:r>
              <a:rPr lang="en-US" altLang="zh-TW" dirty="0"/>
              <a:t>(top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加入</a:t>
            </a:r>
            <a:r>
              <a:rPr lang="zh-TW" altLang="en-US" dirty="0"/>
              <a:t>資料於堆疊內通常稱為</a:t>
            </a:r>
            <a:r>
              <a:rPr lang="zh-TW" altLang="en-US" b="1" dirty="0"/>
              <a:t>推入</a:t>
            </a:r>
            <a:r>
              <a:rPr lang="zh-TW" altLang="en-US" dirty="0"/>
              <a:t> </a:t>
            </a:r>
            <a:r>
              <a:rPr lang="en-US" altLang="zh-TW" dirty="0"/>
              <a:t>(push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刪除</a:t>
            </a:r>
            <a:r>
              <a:rPr lang="zh-TW" altLang="en-US" dirty="0"/>
              <a:t>堆疊內的資料一般</a:t>
            </a:r>
            <a:r>
              <a:rPr lang="zh-TW" altLang="en-US" dirty="0" smtClean="0"/>
              <a:t>稱為</a:t>
            </a:r>
            <a:r>
              <a:rPr lang="zh-TW" altLang="en-US" b="1" dirty="0" smtClean="0"/>
              <a:t>彈</a:t>
            </a:r>
            <a:r>
              <a:rPr lang="zh-TW" altLang="en-US" b="1" dirty="0"/>
              <a:t>出</a:t>
            </a:r>
            <a:r>
              <a:rPr lang="zh-TW" altLang="en-US" dirty="0"/>
              <a:t> </a:t>
            </a:r>
            <a:r>
              <a:rPr lang="en-US" altLang="zh-TW" dirty="0"/>
              <a:t>(pop)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9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45636"/>
            <a:ext cx="7696200" cy="326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8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9" y="1653648"/>
            <a:ext cx="7781925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7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1599642"/>
            <a:ext cx="7858125" cy="300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4" y="1761660"/>
            <a:ext cx="74961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7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91631"/>
            <a:ext cx="8096250" cy="302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5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437624"/>
            <a:ext cx="7677150" cy="363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8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252539" y="1545636"/>
            <a:ext cx="6638925" cy="3383552"/>
            <a:chOff x="1252538" y="2060848"/>
            <a:chExt cx="6638925" cy="4511402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850" y="2060848"/>
              <a:ext cx="6210300" cy="249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538" y="4476750"/>
              <a:ext cx="6638925" cy="209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184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堆疊的製作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4" y="1653648"/>
            <a:ext cx="6810375" cy="264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3-3 </a:t>
            </a:r>
            <a:r>
              <a:rPr lang="zh-TW" altLang="en-US" dirty="0"/>
              <a:t>堆疊的</a:t>
            </a:r>
            <a:r>
              <a:rPr lang="zh-TW" altLang="en-US" dirty="0" smtClean="0"/>
              <a:t>應用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3-3-1 </a:t>
            </a:r>
            <a:r>
              <a:rPr lang="zh-TW" altLang="en-US" dirty="0"/>
              <a:t>後序四則運算式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21" y="1679961"/>
            <a:ext cx="4764558" cy="2673987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6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3-3-1 </a:t>
            </a:r>
            <a:r>
              <a:rPr lang="zh-TW" altLang="en-US" dirty="0"/>
              <a:t>後序四則運算式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653649"/>
            <a:ext cx="5105400" cy="2793206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1653648"/>
            <a:ext cx="7458075" cy="30289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7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3-3-1 </a:t>
            </a:r>
            <a:r>
              <a:rPr lang="zh-TW" altLang="en-US" dirty="0"/>
              <a:t>後序四則運算式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75607"/>
            <a:ext cx="8229600" cy="3394472"/>
          </a:xfrm>
        </p:spPr>
        <p:txBody>
          <a:bodyPr/>
          <a:lstStyle/>
          <a:p>
            <a:r>
              <a:rPr lang="zh-TW" altLang="en-US" dirty="0"/>
              <a:t>後序式的優點可以歸納如下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後</a:t>
            </a:r>
            <a:r>
              <a:rPr lang="zh-TW" altLang="en-US" dirty="0"/>
              <a:t>序運算式中不必使用括號。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後</a:t>
            </a:r>
            <a:r>
              <a:rPr lang="zh-TW" altLang="en-US" dirty="0"/>
              <a:t>序運算式其運算符不具優先權，一切按照運算符排列順序</a:t>
            </a:r>
            <a:r>
              <a:rPr lang="zh-TW" altLang="en-US" dirty="0" smtClean="0"/>
              <a:t>計算</a:t>
            </a:r>
            <a:r>
              <a:rPr lang="zh-TW" altLang="en-US" dirty="0"/>
              <a:t>。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01721"/>
            <a:ext cx="3905250" cy="2764631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0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zh-TW" altLang="en-US" dirty="0"/>
              <a:t>堆疊轉換為後序式之演算法</a:t>
            </a:r>
            <a:r>
              <a:rPr lang="zh-TW" altLang="en-US"/>
              <a:t>如下</a:t>
            </a:r>
            <a:r>
              <a:rPr lang="zh-TW" altLang="en-US" smtClean="0"/>
              <a:t>：</a:t>
            </a:r>
            <a:endParaRPr lang="en-US" altLang="zh-TW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599642"/>
            <a:ext cx="3848100" cy="16573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2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707654"/>
            <a:ext cx="7829550" cy="272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11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91222" y="1571626"/>
            <a:ext cx="7690779" cy="3020207"/>
            <a:chOff x="691221" y="2095500"/>
            <a:chExt cx="7690779" cy="4026943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095500"/>
              <a:ext cx="7620000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21" y="4484143"/>
              <a:ext cx="7639050" cy="163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75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利用堆疊轉換中序至後序的流程圖如下：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122820"/>
            <a:ext cx="8753475" cy="62293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4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919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815666"/>
            <a:ext cx="80391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0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07654"/>
            <a:ext cx="79438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4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5636"/>
            <a:ext cx="77724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2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4" y="1707654"/>
            <a:ext cx="7839075" cy="269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569972"/>
            <a:ext cx="31718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2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4" y="50006"/>
            <a:ext cx="7610475" cy="504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1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1761660"/>
            <a:ext cx="8562975" cy="2578894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05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3-3-2 </a:t>
            </a:r>
            <a:r>
              <a:rPr lang="zh-TW" altLang="en-US" dirty="0"/>
              <a:t>中序式轉後序式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9" y="1923678"/>
            <a:ext cx="7705725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6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1167595"/>
            <a:ext cx="7286625" cy="3850481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47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89" y="951570"/>
            <a:ext cx="6965625" cy="419193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利用堆疊求後序式之值其演算法可以設計如下：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869672"/>
            <a:ext cx="7600950" cy="28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8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18085"/>
            <a:ext cx="8458200" cy="150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6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" y="1437624"/>
            <a:ext cx="7172325" cy="329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95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3-3-3 </a:t>
            </a:r>
            <a:r>
              <a:rPr lang="zh-TW" altLang="en-US" dirty="0"/>
              <a:t>後序式求值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9" y="1761660"/>
            <a:ext cx="7591425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2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4" y="1815666"/>
            <a:ext cx="81438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61660"/>
            <a:ext cx="76200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5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9" y="1653648"/>
            <a:ext cx="7972425" cy="26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5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堆疊的定義與特性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90564" y="1454739"/>
            <a:ext cx="7762875" cy="3277251"/>
            <a:chOff x="690563" y="1556792"/>
            <a:chExt cx="7762875" cy="436966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63" y="1556792"/>
              <a:ext cx="7762875" cy="1400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13" y="3068960"/>
              <a:ext cx="7648575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38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715</Words>
  <Application>Microsoft Office PowerPoint</Application>
  <PresentationFormat>如螢幕大小 (16:9)</PresentationFormat>
  <Paragraphs>102</Paragraphs>
  <Slides>56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56</vt:i4>
      </vt:variant>
    </vt:vector>
  </HeadingPairs>
  <TitlesOfParts>
    <vt:vector size="58" baseType="lpstr">
      <vt:lpstr>Office 佈景主題</vt:lpstr>
      <vt:lpstr>公正</vt:lpstr>
      <vt:lpstr>Chapter 3</vt:lpstr>
      <vt:lpstr>趣味思考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3-1 堆疊的定義與特性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3-2 堆疊的製作</vt:lpstr>
      <vt:lpstr>3-3 堆疊的應用 3-3-1 後序四則運算式</vt:lpstr>
      <vt:lpstr>3-3-1 後序四則運算式</vt:lpstr>
      <vt:lpstr>3-3-1 後序四則運算式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3-3-2 中序式轉後序式</vt:lpstr>
      <vt:lpstr>3-3-3 後序式求值</vt:lpstr>
      <vt:lpstr>3-3-3 後序式求值</vt:lpstr>
      <vt:lpstr>3-3-3 後序式求值</vt:lpstr>
      <vt:lpstr>3-3-3 後序式求值</vt:lpstr>
      <vt:lpstr>3-3-3 後序式求值</vt:lpstr>
      <vt:lpstr>3-3-3 後序式求值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Austin</dc:creator>
  <cp:lastModifiedBy>Owner</cp:lastModifiedBy>
  <cp:revision>10</cp:revision>
  <dcterms:created xsi:type="dcterms:W3CDTF">2014-05-30T02:31:55Z</dcterms:created>
  <dcterms:modified xsi:type="dcterms:W3CDTF">2018-09-09T15:29:57Z</dcterms:modified>
</cp:coreProperties>
</file>